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8" r:id="rId2"/>
    <p:sldId id="264" r:id="rId3"/>
    <p:sldId id="271" r:id="rId4"/>
    <p:sldId id="267" r:id="rId5"/>
    <p:sldId id="272" r:id="rId6"/>
    <p:sldId id="265" r:id="rId7"/>
    <p:sldId id="269" r:id="rId8"/>
    <p:sldId id="274" r:id="rId9"/>
    <p:sldId id="270" r:id="rId10"/>
    <p:sldId id="277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9F9"/>
    <a:srgbClr val="1C5855"/>
    <a:srgbClr val="26C8D0"/>
    <a:srgbClr val="277B77"/>
    <a:srgbClr val="142850"/>
    <a:srgbClr val="1A3468"/>
    <a:srgbClr val="2D918D"/>
    <a:srgbClr val="DAE1E7"/>
    <a:srgbClr val="00909E"/>
    <a:srgbClr val="274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514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7242A"/>
            </a:solidFill>
            <a:ln>
              <a:solidFill>
                <a:srgbClr val="202833"/>
              </a:solidFill>
            </a:ln>
          </c:spPr>
          <c:dPt>
            <c:idx val="0"/>
            <c:bubble3D val="0"/>
            <c:spPr>
              <a:solidFill>
                <a:srgbClr val="307876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133-4F25-B1FA-EB98C1F1A531}"/>
              </c:ext>
            </c:extLst>
          </c:dPt>
          <c:dPt>
            <c:idx val="1"/>
            <c:bubble3D val="0"/>
            <c:spPr>
              <a:solidFill>
                <a:srgbClr val="26C8D0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133-4F25-B1FA-EB98C1F1A531}"/>
              </c:ext>
            </c:extLst>
          </c:dPt>
          <c:dPt>
            <c:idx val="2"/>
            <c:bubble3D val="0"/>
            <c:spPr>
              <a:solidFill>
                <a:srgbClr val="17242A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133-4F25-B1FA-EB98C1F1A531}"/>
              </c:ext>
            </c:extLst>
          </c:dPt>
          <c:dPt>
            <c:idx val="3"/>
            <c:bubble3D val="0"/>
            <c:spPr>
              <a:solidFill>
                <a:srgbClr val="48A19F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133-4F25-B1FA-EB98C1F1A531}"/>
              </c:ext>
            </c:extLst>
          </c:dPt>
          <c:dLbls>
            <c:dLbl>
              <c:idx val="0"/>
              <c:layout>
                <c:manualLayout>
                  <c:x val="-0.22125439555114684"/>
                  <c:y val="0.121885784969467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 Very</a:t>
                    </a:r>
                  </a:p>
                  <a:p>
                    <a:pPr>
                      <a:defRPr/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Accurate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58219141580884"/>
                      <c:h val="0.15700934160962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B133-4F25-B1FA-EB98C1F1A531}"/>
                </c:ext>
              </c:extLst>
            </c:dLbl>
            <c:dLbl>
              <c:idx val="1"/>
              <c:layout>
                <c:manualLayout>
                  <c:x val="2.8368688154013825E-3"/>
                  <c:y val="-0.213038401907501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No App</a:t>
                    </a:r>
                    <a:r>
                      <a:rPr lang="en-US" b="1" baseline="0" dirty="0">
                        <a:latin typeface="Gotham" panose="02000504020000020004" pitchFamily="2" charset="0"/>
                      </a:rPr>
                      <a:t> Downloads</a:t>
                    </a:r>
                    <a:endParaRPr lang="en-US" b="1" dirty="0">
                      <a:latin typeface="Gotham" panose="02000504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45481298569707"/>
                      <c:h val="0.12968482562142133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B133-4F25-B1FA-EB98C1F1A531}"/>
                </c:ext>
              </c:extLst>
            </c:dLbl>
            <c:dLbl>
              <c:idx val="2"/>
              <c:layout>
                <c:manualLayout>
                  <c:x val="0.10837609434906717"/>
                  <c:y val="-0.14320609004209758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Inclusive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133-4F25-B1FA-EB98C1F1A531}"/>
                </c:ext>
              </c:extLst>
            </c:dLbl>
            <c:dLbl>
              <c:idx val="3"/>
              <c:layout>
                <c:manualLayout>
                  <c:x val="0.23515164503723263"/>
                  <c:y val="0.133887598439520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dirty="0">
                        <a:latin typeface="Gotham" panose="02000504020000020004" pitchFamily="2" charset="0"/>
                      </a:rPr>
                      <a:t>Cost-Effective</a:t>
                    </a:r>
                    <a:endParaRPr lang="en-US" b="1" dirty="0">
                      <a:latin typeface="Gotham" panose="02000504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82558693177501"/>
                      <c:h val="0.170872536563250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B133-4F25-B1FA-EB98C1F1A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3-4F25-B1FA-EB98C1F1A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2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2D918D"/>
            </a:solidFill>
            <a:ln>
              <a:solidFill>
                <a:schemeClr val="tx1"/>
              </a:solidFill>
            </a:ln>
          </c:spPr>
          <c:explosion val="9"/>
          <c:dPt>
            <c:idx val="0"/>
            <c:bubble3D val="0"/>
            <c:spPr>
              <a:solidFill>
                <a:srgbClr val="1C5855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20E-435A-8F60-47A59914B86F}"/>
              </c:ext>
            </c:extLst>
          </c:dPt>
          <c:dPt>
            <c:idx val="1"/>
            <c:bubble3D val="0"/>
            <c:spPr>
              <a:solidFill>
                <a:srgbClr val="00909E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20E-435A-8F60-47A59914B86F}"/>
              </c:ext>
            </c:extLst>
          </c:dPt>
          <c:dPt>
            <c:idx val="2"/>
            <c:bubble3D val="0"/>
            <c:spPr>
              <a:solidFill>
                <a:srgbClr val="2D918D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20E-435A-8F60-47A59914B86F}"/>
              </c:ext>
            </c:extLst>
          </c:dPt>
          <c:dPt>
            <c:idx val="3"/>
            <c:bubble3D val="0"/>
            <c:spPr>
              <a:solidFill>
                <a:srgbClr val="277B77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20E-435A-8F60-47A59914B86F}"/>
              </c:ext>
            </c:extLst>
          </c:dPt>
          <c:cat>
            <c:strRef>
              <c:f>Sheet1!$A$2:$A$5</c:f>
              <c:strCache>
                <c:ptCount val="4"/>
                <c:pt idx="0">
                  <c:v>Drivers</c:v>
                </c:pt>
                <c:pt idx="2">
                  <c:v>Opportunities</c:v>
                </c:pt>
                <c:pt idx="3">
                  <c:v>Challenges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0E-435A-8F60-47A59914B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00" b="1" dirty="0">
                <a:latin typeface="Gotham" panose="02000504020000020004" pitchFamily="2" charset="0"/>
              </a:rPr>
              <a:t>Global Road Safety Market</a:t>
            </a:r>
          </a:p>
        </c:rich>
      </c:tx>
      <c:layout>
        <c:manualLayout>
          <c:xMode val="edge"/>
          <c:yMode val="edge"/>
          <c:x val="0.26955439209206616"/>
          <c:y val="2.455324057664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in USD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30787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7B1-4880-8B81-3C5B5F827D71}"/>
              </c:ext>
            </c:extLst>
          </c:dPt>
          <c:dPt>
            <c:idx val="1"/>
            <c:invertIfNegative val="0"/>
            <c:bubble3D val="0"/>
            <c:spPr>
              <a:solidFill>
                <a:srgbClr val="409E9C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7B1-4880-8B81-3C5B5F827D71}"/>
              </c:ext>
            </c:extLst>
          </c:dPt>
          <c:dPt>
            <c:idx val="2"/>
            <c:invertIfNegative val="0"/>
            <c:bubble3D val="0"/>
            <c:spPr>
              <a:solidFill>
                <a:srgbClr val="66BAB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7B1-4880-8B81-3C5B5F827D71}"/>
              </c:ext>
            </c:extLst>
          </c:dPt>
          <c:dPt>
            <c:idx val="3"/>
            <c:invertIfNegative val="0"/>
            <c:bubble3D val="0"/>
            <c:spPr>
              <a:solidFill>
                <a:srgbClr val="24C2C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7B1-4880-8B81-3C5B5F827D7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2024</c:v>
                </c:pt>
                <c:pt idx="3">
                  <c:v>2027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3.4</c:v>
                </c:pt>
                <c:pt idx="2">
                  <c:v>4.7</c:v>
                </c:pt>
                <c:pt idx="3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B1-4880-8B81-3C5B5F827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6510928"/>
        <c:axId val="426511568"/>
        <c:axId val="0"/>
      </c:bar3DChart>
      <c:catAx>
        <c:axId val="42651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511568"/>
        <c:crosses val="autoZero"/>
        <c:auto val="1"/>
        <c:lblAlgn val="ctr"/>
        <c:lblOffset val="100"/>
        <c:noMultiLvlLbl val="0"/>
      </c:catAx>
      <c:valAx>
        <c:axId val="42651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b="1" dirty="0">
                    <a:latin typeface="Gotham" panose="02000504020000020004" pitchFamily="2" charset="0"/>
                  </a:rPr>
                  <a:t>Value</a:t>
                </a:r>
                <a:r>
                  <a:rPr lang="en-US" sz="800" b="1" baseline="0" dirty="0">
                    <a:latin typeface="Gotham" panose="02000504020000020004" pitchFamily="2" charset="0"/>
                  </a:rPr>
                  <a:t> in USD</a:t>
                </a:r>
                <a:endParaRPr lang="en-IN" sz="800" b="1" dirty="0">
                  <a:latin typeface="Gotham" panose="0200050402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51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61DC1-4010-4451-B6DB-D40C0E30EAAF}" type="datetimeFigureOut">
              <a:rPr lang="en-IN" smtClean="0"/>
              <a:t>02-08-2020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9288D-1EDE-40B2-8C9E-8E2D00B5E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4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9288D-1EDE-40B2-8C9E-8E2D00B5E7A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FCF0-915E-40B1-B3CD-70F826EE0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53B6-B5C4-4602-9E2A-D9A549788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2D06-CC74-434F-A7DA-B5A9A9D3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BCECC-4ED5-4248-A528-5EBC5641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F97A-3921-4E8E-98BA-D815DE57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91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64BE-7974-4A2A-9824-802363F5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71585-57FC-4E73-B363-2AB2FFFD2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686D-2354-492B-91F4-90BD6363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9F10-DEFD-4129-94E3-3683042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0CBC8-D530-4888-9518-99F52ED0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52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7F699-E9EA-49F6-AD87-69C65C3F0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08A09-0F32-413F-8077-6806C1E75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7EB57-0F9E-4375-9DBB-F6E70C42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DCAA5-7F2A-41E2-945F-A9E7F99D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11A51-8C5D-4427-83F3-BC88CF73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45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2B09-F6D7-4D8F-A5D4-8741AEB8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E943-C89D-4EA5-8546-1125560B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356D0-6E6E-47EF-B523-E07C2A12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2FA1-833E-4C81-B136-6E64B39A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615B-68DC-4BE1-B58E-998804B8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0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C920-A412-4687-BA45-BD095A1F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47DF-7AEF-42E9-A170-BBAC1931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1B5B5-9DC4-440D-B576-CFDC8A5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B5974-D09C-4B85-973B-3E977F42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F20C8-C3FD-4951-B755-DBFBDA7C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23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875-5DDD-499F-ABFF-4A427449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D18D-F1D0-4E2F-8F14-629742427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C6E48-D622-48E2-83A8-F19455A5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C10F6-02D1-4EB2-AB1C-261636A4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84B2A-3905-4102-B9FA-5C63F2D4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41990-850A-4067-9A52-8240C8F6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59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8FFC-0051-4449-B19D-D35F5456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D378-CA01-4A78-80BD-DBA912B1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2CE66-BD09-45EB-9D95-0D0A1BD85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FA57-1FA8-4280-8826-D78FFB93D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1CEB1-8A67-4744-9626-078A73916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259C5-FAAC-409A-B07F-E4CBA2EA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AB4F7-E7E0-4F68-AFDF-5D26DE87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62F84-69E0-4A94-BF52-F85DE8E2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2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6B67-3A6A-4EDC-A4BE-0AF71AB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68420-4840-4323-8FB8-C4D80DB7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D0FEB-1EA3-4DD5-8267-ED73AD7A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5A742-1822-43CE-9FB6-2510B989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05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5A1C8-D55C-48A6-8DE3-B2BDEDCF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F3332-03EC-40AE-A473-05BCA390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7FC9F-5FFE-4EB9-977A-87923DFD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86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B510-CB38-4434-9391-5BADC443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D2C2-A8F8-43C4-86AA-39EAD95F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890F2-F48F-4FAA-9F3B-8D2C3651C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73409-3568-4030-85B9-9DC4346F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0BD52-D66C-4F25-9BB7-DBEC2CB4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A0B3-9304-45B7-A874-3149897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25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3E32-30CF-45E5-8140-96F0B42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44B29-744C-4494-885A-FDAD4F3E6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21BB-5816-4D96-8DD9-26B7989FF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D41F-A23A-4CE4-975E-281263C9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54B3-7A69-48CA-B62E-FCF9F46B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2EA7D-75FD-4604-8B00-003C8522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E8092-28F1-48D1-9787-737ECC45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EC0E-4C32-4D4C-BED9-23595B880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7286D-36D6-4746-A6D6-0751B1FCA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66D3-587B-40A7-8DED-F95D5812C8C0}" type="datetimeFigureOut">
              <a:rPr lang="en-IN" smtClean="0"/>
              <a:t>02-08-2020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2DAA-42DD-4443-9CFE-C9E88FF8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4142-42E3-4872-86BB-FFAF542C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4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12" Type="http://schemas.openxmlformats.org/officeDocument/2006/relationships/image" Target="../media/image21.jpe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B9B474-846B-4B18-A69E-EA2A584BBF2B}"/>
              </a:ext>
            </a:extLst>
          </p:cNvPr>
          <p:cNvSpPr txBox="1">
            <a:spLocks/>
          </p:cNvSpPr>
          <p:nvPr/>
        </p:nvSpPr>
        <p:spPr>
          <a:xfrm>
            <a:off x="1036320" y="815986"/>
            <a:ext cx="10716029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AI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Based Computer Vision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Accident Detection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202833"/>
              </a:solidFill>
              <a:effectLst/>
              <a:uLnTx/>
              <a:uFillTx/>
              <a:latin typeface="Gotham" panose="02000504020000020004" pitchFamily="2" charset="0"/>
              <a:ea typeface="+mj-ea"/>
              <a:cs typeface="+mj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567085-6AD6-467B-A845-82E4C913B7C1}"/>
              </a:ext>
            </a:extLst>
          </p:cNvPr>
          <p:cNvSpPr txBox="1">
            <a:spLocks/>
          </p:cNvSpPr>
          <p:nvPr/>
        </p:nvSpPr>
        <p:spPr>
          <a:xfrm>
            <a:off x="1036320" y="4341401"/>
            <a:ext cx="10058400" cy="1404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Runtime Terror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DSCE, Bangalore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PS Number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: IC463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Category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: Smart Cities (AICTE)</a:t>
            </a:r>
            <a:endParaRPr kumimoji="0" lang="en-IN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A93D2-A40A-4896-BFD7-194EF2EF2772}"/>
              </a:ext>
            </a:extLst>
          </p:cNvPr>
          <p:cNvSpPr txBox="1"/>
          <p:nvPr/>
        </p:nvSpPr>
        <p:spPr>
          <a:xfrm>
            <a:off x="8522006" y="4258934"/>
            <a:ext cx="263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Reuben George Mathew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Jeffrey Aaron Paul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Rohan Jamadagni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Sandeep S Budhya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RG Shruthii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Jennifer Jeeyar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72F0C-B888-46A2-9180-D18924FF71F1}"/>
              </a:ext>
            </a:extLst>
          </p:cNvPr>
          <p:cNvCxnSpPr>
            <a:cxnSpLocks/>
          </p:cNvCxnSpPr>
          <p:nvPr/>
        </p:nvCxnSpPr>
        <p:spPr>
          <a:xfrm flipV="1">
            <a:off x="1036320" y="3837285"/>
            <a:ext cx="9997440" cy="17057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0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219B5856-201C-4DB4-9512-6975C5A979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8953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ive">
            <a:hlinkClick r:id="" action="ppaction://media"/>
            <a:extLst>
              <a:ext uri="{FF2B5EF4-FFF2-40B4-BE49-F238E27FC236}">
                <a16:creationId xmlns:a16="http://schemas.microsoft.com/office/drawing/2014/main" id="{973341A7-0D11-4C61-A4F7-19D032DA5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A Few Numbers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A92299-D107-45C0-AF1B-BF646F62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5" y="1018308"/>
            <a:ext cx="7164080" cy="5362613"/>
          </a:xfrm>
        </p:spPr>
        <p:txBody>
          <a:bodyPr>
            <a:normAutofit lnSpcReduction="10000"/>
          </a:bodyPr>
          <a:lstStyle/>
          <a:p>
            <a:r>
              <a:rPr lang="en-IN" sz="1900" dirty="0">
                <a:latin typeface="Gotham" panose="02000504020000020004" pitchFamily="2" charset="0"/>
              </a:rPr>
              <a:t>An estimated </a:t>
            </a:r>
            <a:r>
              <a:rPr lang="en-IN" sz="1900" b="1" dirty="0">
                <a:latin typeface="Gotham" panose="02000504020000020004" pitchFamily="2" charset="0"/>
              </a:rPr>
              <a:t>53 accidents occur every hour </a:t>
            </a:r>
            <a:r>
              <a:rPr lang="en-IN" sz="1900" dirty="0">
                <a:latin typeface="Gotham" panose="02000504020000020004" pitchFamily="2" charset="0"/>
              </a:rPr>
              <a:t>in India.</a:t>
            </a:r>
          </a:p>
          <a:p>
            <a:r>
              <a:rPr lang="en-IN" sz="1900" b="1" dirty="0">
                <a:latin typeface="Gotham" panose="02000504020000020004" pitchFamily="2" charset="0"/>
              </a:rPr>
              <a:t>1.5 Lakh </a:t>
            </a:r>
            <a:r>
              <a:rPr lang="en-IN" sz="1900" dirty="0">
                <a:latin typeface="Gotham" panose="02000504020000020004" pitchFamily="2" charset="0"/>
              </a:rPr>
              <a:t>people lose their lives every year due to on road    accidents.</a:t>
            </a:r>
          </a:p>
          <a:p>
            <a:r>
              <a:rPr lang="en-IN" sz="1900" dirty="0">
                <a:latin typeface="Gotham" panose="02000504020000020004" pitchFamily="2" charset="0"/>
              </a:rPr>
              <a:t>The WHO estimates that traffic accidents cost most countries about </a:t>
            </a:r>
            <a:r>
              <a:rPr lang="en-IN" sz="1900" b="1" dirty="0">
                <a:latin typeface="Gotham" panose="02000504020000020004" pitchFamily="2" charset="0"/>
              </a:rPr>
              <a:t>3% of their GDP</a:t>
            </a:r>
            <a:r>
              <a:rPr lang="en-IN" sz="1900" dirty="0">
                <a:latin typeface="Gotham" panose="02000504020000020004" pitchFamily="2" charset="0"/>
              </a:rPr>
              <a:t>.</a:t>
            </a:r>
          </a:p>
          <a:p>
            <a:r>
              <a:rPr lang="en-US" sz="1900" dirty="0">
                <a:latin typeface="Gotham" panose="02000504020000020004" pitchFamily="2" charset="0"/>
              </a:rPr>
              <a:t>A Patients chance of survival is greatly increased if they receive </a:t>
            </a:r>
            <a:r>
              <a:rPr lang="en-US" sz="1900" b="1" dirty="0">
                <a:latin typeface="Gotham" panose="02000504020000020004" pitchFamily="2" charset="0"/>
              </a:rPr>
              <a:t>medical care within the first hour of injury</a:t>
            </a:r>
          </a:p>
          <a:p>
            <a:pPr marL="0" indent="0">
              <a:buNone/>
            </a:pPr>
            <a:r>
              <a:rPr lang="en-US" sz="1900" b="1" dirty="0">
                <a:latin typeface="Gotham" panose="02000504020000020004" pitchFamily="2" charset="0"/>
              </a:rPr>
              <a:t>  </a:t>
            </a:r>
            <a:r>
              <a:rPr lang="en-US" sz="1900" dirty="0">
                <a:latin typeface="Gotham" panose="02000504020000020004" pitchFamily="2" charset="0"/>
              </a:rPr>
              <a:t> </a:t>
            </a:r>
            <a:r>
              <a:rPr lang="en-US" sz="1400" dirty="0">
                <a:latin typeface="Gotham" panose="02000504020000020004" pitchFamily="2" charset="0"/>
              </a:rPr>
              <a:t>[World Health Organization]</a:t>
            </a:r>
          </a:p>
          <a:p>
            <a:r>
              <a:rPr lang="en-US" sz="1900" dirty="0">
                <a:latin typeface="Gotham" panose="02000504020000020004" pitchFamily="2" charset="0"/>
              </a:rPr>
              <a:t>Average Ambulance Response Time: </a:t>
            </a:r>
            <a:r>
              <a:rPr lang="en-US" sz="1900" b="1" dirty="0">
                <a:latin typeface="Gotham" panose="02000504020000020004" pitchFamily="2" charset="0"/>
              </a:rPr>
              <a:t>41-47 Minutes </a:t>
            </a:r>
          </a:p>
          <a:p>
            <a:pPr marL="0" indent="0">
              <a:buNone/>
            </a:pPr>
            <a:r>
              <a:rPr lang="en-US" sz="1900" b="1" dirty="0">
                <a:latin typeface="Gotham" panose="02000504020000020004" pitchFamily="2" charset="0"/>
              </a:rPr>
              <a:t>    </a:t>
            </a:r>
            <a:r>
              <a:rPr lang="en-US" sz="1400" dirty="0">
                <a:latin typeface="Gotham" panose="02000504020000020004" pitchFamily="2" charset="0"/>
              </a:rPr>
              <a:t>[CAG Report, GoMP 2017]</a:t>
            </a:r>
          </a:p>
          <a:p>
            <a:r>
              <a:rPr lang="en-US" sz="1900" b="1" dirty="0">
                <a:latin typeface="Gotham" panose="02000504020000020004" pitchFamily="2" charset="0"/>
              </a:rPr>
              <a:t>Rapid ambulance response</a:t>
            </a:r>
            <a:r>
              <a:rPr lang="en-US" sz="1900" dirty="0">
                <a:latin typeface="Gotham" panose="02000504020000020004" pitchFamily="2" charset="0"/>
              </a:rPr>
              <a:t> is associated with a </a:t>
            </a:r>
            <a:r>
              <a:rPr lang="en-US" sz="1900" b="1" dirty="0">
                <a:latin typeface="Gotham" panose="02000504020000020004" pitchFamily="2" charset="0"/>
              </a:rPr>
              <a:t>higher rate of survival.</a:t>
            </a:r>
          </a:p>
          <a:p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Highways which only account for about </a:t>
            </a: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5% of the total road network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witnesses over </a:t>
            </a: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55% of all accidents.</a:t>
            </a:r>
          </a:p>
          <a:p>
            <a:pPr marL="0" indent="0">
              <a:buNone/>
            </a:pPr>
            <a:r>
              <a:rPr lang="en-IN" sz="1400" dirty="0">
                <a:latin typeface="Gotham" panose="02000504020000020004" pitchFamily="2" charset="0"/>
              </a:rPr>
              <a:t>    [Ministry of Road Transport and Highways, Government of India]</a:t>
            </a:r>
            <a:endParaRPr lang="en-IN" sz="2000" dirty="0">
              <a:latin typeface="Gotham" panose="02000504020000020004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4D505B1-76EE-4F8E-A226-FEFD61589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"/>
          <a:stretch/>
        </p:blipFill>
        <p:spPr bwMode="auto">
          <a:xfrm>
            <a:off x="7831862" y="915555"/>
            <a:ext cx="4173324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9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- Architecture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2ACD987-2197-4006-B1CB-276169A56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01" y="3835795"/>
            <a:ext cx="1111476" cy="1111476"/>
          </a:xfrm>
        </p:spPr>
      </p:pic>
      <p:pic>
        <p:nvPicPr>
          <p:cNvPr id="2052" name="Picture 4" descr="Server rack icon database storage design Vector Image">
            <a:extLst>
              <a:ext uri="{FF2B5EF4-FFF2-40B4-BE49-F238E27FC236}">
                <a16:creationId xmlns:a16="http://schemas.microsoft.com/office/drawing/2014/main" id="{7DD6B6F9-61EF-4B2C-B82D-DC89B5C0F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5" t="6313" r="25846" b="15346"/>
          <a:stretch/>
        </p:blipFill>
        <p:spPr bwMode="auto">
          <a:xfrm>
            <a:off x="3085178" y="1232170"/>
            <a:ext cx="670786" cy="1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E928B0-FBD7-4305-9999-28FAA0601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8" b="23859"/>
          <a:stretch/>
        </p:blipFill>
        <p:spPr bwMode="auto">
          <a:xfrm>
            <a:off x="52875" y="1557247"/>
            <a:ext cx="1656929" cy="84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D2218B-8DFF-49E4-8B61-7BFDB0AA21D6}"/>
              </a:ext>
            </a:extLst>
          </p:cNvPr>
          <p:cNvGrpSpPr/>
          <p:nvPr/>
        </p:nvGrpSpPr>
        <p:grpSpPr>
          <a:xfrm>
            <a:off x="1861250" y="1038965"/>
            <a:ext cx="361389" cy="1368000"/>
            <a:chOff x="1861250" y="1038965"/>
            <a:chExt cx="361389" cy="1368000"/>
          </a:xfrm>
        </p:grpSpPr>
        <p:pic>
          <p:nvPicPr>
            <p:cNvPr id="2050" name="Picture 2" descr="TV, Photo and Video - Vector stencils library">
              <a:extLst>
                <a:ext uri="{FF2B5EF4-FFF2-40B4-BE49-F238E27FC236}">
                  <a16:creationId xmlns:a16="http://schemas.microsoft.com/office/drawing/2014/main" id="{48792CEE-3CB6-4526-A2E1-BD16796B5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250" y="1038965"/>
              <a:ext cx="361389" cy="360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6D79C-1688-45BC-8204-60208B0895E8}"/>
                </a:ext>
              </a:extLst>
            </p:cNvPr>
            <p:cNvSpPr/>
            <p:nvPr/>
          </p:nvSpPr>
          <p:spPr>
            <a:xfrm>
              <a:off x="1906191" y="1347399"/>
              <a:ext cx="31930" cy="1059566"/>
            </a:xfrm>
            <a:prstGeom prst="rect">
              <a:avLst/>
            </a:prstGeom>
            <a:solidFill>
              <a:srgbClr val="6562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DF4E2C1-1097-4CB5-BE3F-81E8B5A7CEB0}"/>
              </a:ext>
            </a:extLst>
          </p:cNvPr>
          <p:cNvSpPr/>
          <p:nvPr/>
        </p:nvSpPr>
        <p:spPr>
          <a:xfrm>
            <a:off x="6734056" y="1242108"/>
            <a:ext cx="1117250" cy="1137046"/>
          </a:xfrm>
          <a:prstGeom prst="flowChartDecision">
            <a:avLst/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42CFB-C026-4E25-BA93-81513F202330}"/>
              </a:ext>
            </a:extLst>
          </p:cNvPr>
          <p:cNvSpPr txBox="1"/>
          <p:nvPr/>
        </p:nvSpPr>
        <p:spPr>
          <a:xfrm>
            <a:off x="6902620" y="1569138"/>
            <a:ext cx="810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Accident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Detected? 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202833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1034" name="Picture 10" descr="Vue.js">
            <a:extLst>
              <a:ext uri="{FF2B5EF4-FFF2-40B4-BE49-F238E27FC236}">
                <a16:creationId xmlns:a16="http://schemas.microsoft.com/office/drawing/2014/main" id="{595C9D72-12B8-4363-A173-95938613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87" y="3990141"/>
            <a:ext cx="802391" cy="8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BFE41-1053-4C72-99E8-78C99F1F9EA8}"/>
              </a:ext>
            </a:extLst>
          </p:cNvPr>
          <p:cNvCxnSpPr/>
          <p:nvPr/>
        </p:nvCxnSpPr>
        <p:spPr>
          <a:xfrm>
            <a:off x="2222639" y="1820672"/>
            <a:ext cx="694181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DE951-53E4-4BFF-BF4D-5AFD3AC3E6DB}"/>
              </a:ext>
            </a:extLst>
          </p:cNvPr>
          <p:cNvCxnSpPr>
            <a:cxnSpLocks/>
          </p:cNvCxnSpPr>
          <p:nvPr/>
        </p:nvCxnSpPr>
        <p:spPr>
          <a:xfrm>
            <a:off x="3956723" y="1820495"/>
            <a:ext cx="728166" cy="177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0DDA2F-56F3-4DCD-83F5-B582A257CA32}"/>
              </a:ext>
            </a:extLst>
          </p:cNvPr>
          <p:cNvCxnSpPr>
            <a:cxnSpLocks/>
          </p:cNvCxnSpPr>
          <p:nvPr/>
        </p:nvCxnSpPr>
        <p:spPr>
          <a:xfrm>
            <a:off x="7953169" y="1795597"/>
            <a:ext cx="979330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03F20C-4226-496A-B3C4-28E703BDE839}"/>
              </a:ext>
            </a:extLst>
          </p:cNvPr>
          <p:cNvCxnSpPr>
            <a:cxnSpLocks/>
          </p:cNvCxnSpPr>
          <p:nvPr/>
        </p:nvCxnSpPr>
        <p:spPr>
          <a:xfrm>
            <a:off x="7292681" y="2433752"/>
            <a:ext cx="0" cy="610976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337F90-C36D-4DD1-97B2-9F4A384A920A}"/>
              </a:ext>
            </a:extLst>
          </p:cNvPr>
          <p:cNvGrpSpPr/>
          <p:nvPr/>
        </p:nvGrpSpPr>
        <p:grpSpPr>
          <a:xfrm>
            <a:off x="9029903" y="1232170"/>
            <a:ext cx="1313632" cy="1228842"/>
            <a:chOff x="9029903" y="1232170"/>
            <a:chExt cx="1313632" cy="1228842"/>
          </a:xfrm>
        </p:grpSpPr>
        <p:pic>
          <p:nvPicPr>
            <p:cNvPr id="1028" name="Picture 4" descr="Overview | Maps JavaScript API | Google Developers">
              <a:extLst>
                <a:ext uri="{FF2B5EF4-FFF2-40B4-BE49-F238E27FC236}">
                  <a16:creationId xmlns:a16="http://schemas.microsoft.com/office/drawing/2014/main" id="{EB7A5F39-20B4-4043-8AD4-562C9F98D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3537" y="1601674"/>
              <a:ext cx="373079" cy="39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9D633BE6-CEE2-4663-AE35-ED73337D5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58" b="23859"/>
            <a:stretch/>
          </p:blipFill>
          <p:spPr bwMode="auto">
            <a:xfrm>
              <a:off x="9091471" y="1259145"/>
              <a:ext cx="555957" cy="287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Unique Clock Vector Gif Photos">
              <a:extLst>
                <a:ext uri="{FF2B5EF4-FFF2-40B4-BE49-F238E27FC236}">
                  <a16:creationId xmlns:a16="http://schemas.microsoft.com/office/drawing/2014/main" id="{B0F584E8-11C0-4AC8-A4D4-44E450B31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294" y="2074984"/>
              <a:ext cx="356322" cy="35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BFC638-E100-482F-A8AA-B49224B502D9}"/>
                </a:ext>
              </a:extLst>
            </p:cNvPr>
            <p:cNvSpPr txBox="1"/>
            <p:nvPr/>
          </p:nvSpPr>
          <p:spPr>
            <a:xfrm>
              <a:off x="9558885" y="1311577"/>
              <a:ext cx="6305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Image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D543DC-3800-4692-BDC9-57F18B6A03BB}"/>
                </a:ext>
              </a:extLst>
            </p:cNvPr>
            <p:cNvSpPr txBox="1"/>
            <p:nvPr/>
          </p:nvSpPr>
          <p:spPr>
            <a:xfrm>
              <a:off x="9546616" y="1672368"/>
              <a:ext cx="7969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Location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5A3ABD-ED1F-4CD0-92A8-CEE80B2B8689}"/>
                </a:ext>
              </a:extLst>
            </p:cNvPr>
            <p:cNvSpPr txBox="1"/>
            <p:nvPr/>
          </p:nvSpPr>
          <p:spPr>
            <a:xfrm>
              <a:off x="9596158" y="2108058"/>
              <a:ext cx="5559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Time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E41B65-FA2F-47D9-B187-1B80ACEFA58A}"/>
                </a:ext>
              </a:extLst>
            </p:cNvPr>
            <p:cNvSpPr/>
            <p:nvPr/>
          </p:nvSpPr>
          <p:spPr>
            <a:xfrm>
              <a:off x="9029903" y="1232170"/>
              <a:ext cx="1313632" cy="1228842"/>
            </a:xfrm>
            <a:prstGeom prst="rect">
              <a:avLst/>
            </a:prstGeom>
            <a:noFill/>
            <a:ln>
              <a:solidFill>
                <a:srgbClr val="202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BFDF90-4834-4512-8F53-B16FE42C94CB}"/>
              </a:ext>
            </a:extLst>
          </p:cNvPr>
          <p:cNvCxnSpPr/>
          <p:nvPr/>
        </p:nvCxnSpPr>
        <p:spPr>
          <a:xfrm>
            <a:off x="11228439" y="1811537"/>
            <a:ext cx="0" cy="1964149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8A60DAD-F193-485A-AF50-1CDF17924C2C}"/>
              </a:ext>
            </a:extLst>
          </p:cNvPr>
          <p:cNvCxnSpPr/>
          <p:nvPr/>
        </p:nvCxnSpPr>
        <p:spPr>
          <a:xfrm>
            <a:off x="10441858" y="1802903"/>
            <a:ext cx="786581" cy="0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8E9EB0-6E53-40F8-9A96-128BC85637D9}"/>
              </a:ext>
            </a:extLst>
          </p:cNvPr>
          <p:cNvCxnSpPr>
            <a:cxnSpLocks/>
          </p:cNvCxnSpPr>
          <p:nvPr/>
        </p:nvCxnSpPr>
        <p:spPr>
          <a:xfrm>
            <a:off x="5822662" y="1802903"/>
            <a:ext cx="826046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BD4BBB5-B2B8-44FF-AFDE-FC45010C0F4C}"/>
              </a:ext>
            </a:extLst>
          </p:cNvPr>
          <p:cNvSpPr txBox="1"/>
          <p:nvPr/>
        </p:nvSpPr>
        <p:spPr>
          <a:xfrm>
            <a:off x="2213016" y="1846591"/>
            <a:ext cx="763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Data fed to server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3FD7A5-FEA0-49FF-B405-A7AF6424920C}"/>
              </a:ext>
            </a:extLst>
          </p:cNvPr>
          <p:cNvSpPr txBox="1"/>
          <p:nvPr/>
        </p:nvSpPr>
        <p:spPr>
          <a:xfrm>
            <a:off x="7088216" y="2574910"/>
            <a:ext cx="763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No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9BC63B-5208-49C9-BB26-74A7C3C14283}"/>
              </a:ext>
            </a:extLst>
          </p:cNvPr>
          <p:cNvSpPr txBox="1"/>
          <p:nvPr/>
        </p:nvSpPr>
        <p:spPr>
          <a:xfrm>
            <a:off x="8004090" y="1558704"/>
            <a:ext cx="763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Yes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6C8C1-D354-4630-B327-9139F1ECD2DD}"/>
              </a:ext>
            </a:extLst>
          </p:cNvPr>
          <p:cNvSpPr txBox="1"/>
          <p:nvPr/>
        </p:nvSpPr>
        <p:spPr>
          <a:xfrm>
            <a:off x="6925949" y="3215648"/>
            <a:ext cx="763383" cy="215444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No Action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DD3483-7EC0-4C83-AF70-908C085D7AC1}"/>
              </a:ext>
            </a:extLst>
          </p:cNvPr>
          <p:cNvSpPr txBox="1"/>
          <p:nvPr/>
        </p:nvSpPr>
        <p:spPr>
          <a:xfrm>
            <a:off x="11228439" y="2587312"/>
            <a:ext cx="7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Data Sent To Firebase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2CB3D-6A9E-4175-BFFE-E922A6195E0B}"/>
              </a:ext>
            </a:extLst>
          </p:cNvPr>
          <p:cNvSpPr txBox="1"/>
          <p:nvPr/>
        </p:nvSpPr>
        <p:spPr>
          <a:xfrm>
            <a:off x="10713128" y="4789440"/>
            <a:ext cx="10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Firebase Database and Storage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18A741-2FED-4704-8A8E-8263D6C68BB1}"/>
              </a:ext>
            </a:extLst>
          </p:cNvPr>
          <p:cNvSpPr txBox="1"/>
          <p:nvPr/>
        </p:nvSpPr>
        <p:spPr>
          <a:xfrm>
            <a:off x="221200" y="2396045"/>
            <a:ext cx="1424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CCTV captures footage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9268FD-2D80-4837-8998-A66484ADCA19}"/>
              </a:ext>
            </a:extLst>
          </p:cNvPr>
          <p:cNvSpPr txBox="1"/>
          <p:nvPr/>
        </p:nvSpPr>
        <p:spPr>
          <a:xfrm>
            <a:off x="5929577" y="4834263"/>
            <a:ext cx="10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Vue.js WebApp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Displays information 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B7C356-7514-4338-AAB2-0C1CCC48DE7E}"/>
              </a:ext>
            </a:extLst>
          </p:cNvPr>
          <p:cNvSpPr txBox="1"/>
          <p:nvPr/>
        </p:nvSpPr>
        <p:spPr>
          <a:xfrm>
            <a:off x="7993261" y="4121729"/>
            <a:ext cx="21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Change in the database recognized and webpage updated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2064" name="Picture 8" descr="Monitor | Free Vectors, Stock Photos &amp; PSD">
            <a:extLst>
              <a:ext uri="{FF2B5EF4-FFF2-40B4-BE49-F238E27FC236}">
                <a16:creationId xmlns:a16="http://schemas.microsoft.com/office/drawing/2014/main" id="{CD3FCDF5-3912-41EC-BA32-E87C1FF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8378" y="3084715"/>
            <a:ext cx="2964284" cy="236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58642644-D8CE-47B8-BCFC-8A5F1012C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8" b="23859"/>
          <a:stretch/>
        </p:blipFill>
        <p:spPr bwMode="auto">
          <a:xfrm rot="258853">
            <a:off x="3556338" y="3728083"/>
            <a:ext cx="932535" cy="4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TextBox 2070">
            <a:extLst>
              <a:ext uri="{FF2B5EF4-FFF2-40B4-BE49-F238E27FC236}">
                <a16:creationId xmlns:a16="http://schemas.microsoft.com/office/drawing/2014/main" id="{5E69DE59-A1F8-4FB9-A9C9-69029169215E}"/>
              </a:ext>
            </a:extLst>
          </p:cNvPr>
          <p:cNvSpPr txBox="1"/>
          <p:nvPr/>
        </p:nvSpPr>
        <p:spPr>
          <a:xfrm rot="199488">
            <a:off x="3661223" y="4312368"/>
            <a:ext cx="679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08:26 PM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2" name="Picture 2" descr="Android Google Maps Simple Usage — Google Directions API | by ...">
            <a:extLst>
              <a:ext uri="{FF2B5EF4-FFF2-40B4-BE49-F238E27FC236}">
                <a16:creationId xmlns:a16="http://schemas.microsoft.com/office/drawing/2014/main" id="{DAF21635-D0EA-446F-9142-1B02E9135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30163" r="36061" b="8367"/>
          <a:stretch/>
        </p:blipFill>
        <p:spPr bwMode="auto">
          <a:xfrm rot="155535">
            <a:off x="4505540" y="3845558"/>
            <a:ext cx="603829" cy="5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877B69A-97BF-46E5-AE1A-696C6DBF4097}"/>
              </a:ext>
            </a:extLst>
          </p:cNvPr>
          <p:cNvSpPr txBox="1"/>
          <p:nvPr/>
        </p:nvSpPr>
        <p:spPr>
          <a:xfrm>
            <a:off x="3726031" y="5460032"/>
            <a:ext cx="1228978" cy="57708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Hospital/Police Users Respond Accordingly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6F881-9B46-4AF3-8E40-0F986CF6D1D9}"/>
              </a:ext>
            </a:extLst>
          </p:cNvPr>
          <p:cNvSpPr txBox="1"/>
          <p:nvPr/>
        </p:nvSpPr>
        <p:spPr>
          <a:xfrm>
            <a:off x="3973812" y="2361797"/>
            <a:ext cx="26387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Gotham" panose="02000504020000020004" pitchFamily="2" charset="0"/>
              </a:rPr>
              <a:t>Platform</a:t>
            </a:r>
          </a:p>
          <a:p>
            <a:pPr algn="ctr"/>
            <a:r>
              <a:rPr lang="en-IN" sz="1000" dirty="0">
                <a:latin typeface="Gotham" panose="02000504020000020004" pitchFamily="2" charset="0"/>
              </a:rPr>
              <a:t>AI Based Collision Detection Algorithm and Accident Classifier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9D4B52-9245-4F28-8293-5B46662F2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t="47572" r="66735" b="37284"/>
          <a:stretch/>
        </p:blipFill>
        <p:spPr>
          <a:xfrm>
            <a:off x="4845280" y="1323219"/>
            <a:ext cx="880533" cy="10385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2763629-60A7-4056-99BF-7E3A0589D3E2}"/>
              </a:ext>
            </a:extLst>
          </p:cNvPr>
          <p:cNvGrpSpPr/>
          <p:nvPr/>
        </p:nvGrpSpPr>
        <p:grpSpPr>
          <a:xfrm>
            <a:off x="7292681" y="4485057"/>
            <a:ext cx="3428875" cy="898"/>
            <a:chOff x="7292681" y="4485057"/>
            <a:chExt cx="3428875" cy="8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EB0D7F1-FE19-4FD8-9E55-DA798055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2681" y="4485057"/>
              <a:ext cx="3243805" cy="0"/>
            </a:xfrm>
            <a:prstGeom prst="straightConnector1">
              <a:avLst/>
            </a:prstGeom>
            <a:ln>
              <a:solidFill>
                <a:srgbClr val="2028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FBABB13-8FA5-4F90-97F5-662EA133E297}"/>
                </a:ext>
              </a:extLst>
            </p:cNvPr>
            <p:cNvCxnSpPr>
              <a:cxnSpLocks/>
            </p:cNvCxnSpPr>
            <p:nvPr/>
          </p:nvCxnSpPr>
          <p:spPr>
            <a:xfrm>
              <a:off x="8940927" y="4485367"/>
              <a:ext cx="1780629" cy="588"/>
            </a:xfrm>
            <a:prstGeom prst="straightConnector1">
              <a:avLst/>
            </a:prstGeom>
            <a:ln>
              <a:solidFill>
                <a:srgbClr val="2028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82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– Algorithm 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3FA5D0B-9658-4497-96DA-9C6D88009650}"/>
              </a:ext>
            </a:extLst>
          </p:cNvPr>
          <p:cNvGrpSpPr/>
          <p:nvPr/>
        </p:nvGrpSpPr>
        <p:grpSpPr>
          <a:xfrm>
            <a:off x="184020" y="852659"/>
            <a:ext cx="5087890" cy="3653303"/>
            <a:chOff x="184020" y="852659"/>
            <a:chExt cx="5087890" cy="36533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091407-2393-4A25-946F-BA3DDAAD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20" y="852659"/>
              <a:ext cx="5087890" cy="365330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6639C7-071D-40E4-9A8C-C3ABFC856E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4586" y="2595807"/>
              <a:ext cx="0" cy="1169587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C6EB55-16DE-4190-9866-890906AEDFC1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09" y="2921871"/>
              <a:ext cx="0" cy="843524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FB9790-F121-4DD6-9EB2-A9EDF354A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4586" y="3765395"/>
              <a:ext cx="581722" cy="0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469853-6EA5-4879-8F6B-845FB92E2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122" y="2330286"/>
              <a:ext cx="605418" cy="0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9C6E83-3E86-4020-88D8-64AA186E4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122" y="2508327"/>
              <a:ext cx="1245039" cy="0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F97A23-0788-4DF9-ACBD-2DFC2DFBD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1122" y="2330286"/>
              <a:ext cx="0" cy="176949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A06DDB-5D21-4DD1-A1DB-9BB0FFD07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3610" y="2113608"/>
              <a:ext cx="0" cy="216679"/>
            </a:xfrm>
            <a:prstGeom prst="line">
              <a:avLst/>
            </a:prstGeom>
            <a:ln>
              <a:solidFill>
                <a:srgbClr val="20283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1A7AF9-80B6-4739-9CD7-280F2B4FC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7543" y="4127859"/>
              <a:ext cx="5609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A6A6A3-CCEC-482B-AD15-64C378CB2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265" y="4127859"/>
              <a:ext cx="5609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D11055-4F20-44ED-BB95-CC42AD40D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3610" y="2507235"/>
              <a:ext cx="0" cy="363951"/>
            </a:xfrm>
            <a:prstGeom prst="line">
              <a:avLst/>
            </a:prstGeom>
            <a:ln>
              <a:solidFill>
                <a:srgbClr val="20283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BDC749-A35E-49FF-9184-E0D562FEC802}"/>
                </a:ext>
              </a:extLst>
            </p:cNvPr>
            <p:cNvSpPr txBox="1"/>
            <p:nvPr/>
          </p:nvSpPr>
          <p:spPr>
            <a:xfrm>
              <a:off x="742674" y="2335068"/>
              <a:ext cx="1036870" cy="35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Half Height 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ED7C6-1F46-44BF-85C0-5B46FD99D7A8}"/>
                </a:ext>
              </a:extLst>
            </p:cNvPr>
            <p:cNvSpPr txBox="1"/>
            <p:nvPr/>
          </p:nvSpPr>
          <p:spPr>
            <a:xfrm>
              <a:off x="2720697" y="4157595"/>
              <a:ext cx="1036870" cy="23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Half Width Sum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4340DC-302F-4E8A-8DF2-0777D4695613}"/>
                </a:ext>
              </a:extLst>
            </p:cNvPr>
            <p:cNvSpPr txBox="1"/>
            <p:nvPr/>
          </p:nvSpPr>
          <p:spPr>
            <a:xfrm>
              <a:off x="1643610" y="2064763"/>
              <a:ext cx="1036870" cy="274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Difference Between Y Centres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48D70D-661C-4271-B053-B611DC2792EC}"/>
                </a:ext>
              </a:extLst>
            </p:cNvPr>
            <p:cNvSpPr txBox="1"/>
            <p:nvPr/>
          </p:nvSpPr>
          <p:spPr>
            <a:xfrm>
              <a:off x="3678081" y="3643146"/>
              <a:ext cx="1471746" cy="35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Difference Between X Centres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3C0EBF-9A00-4FDC-9584-E858F7039081}"/>
                </a:ext>
              </a:extLst>
            </p:cNvPr>
            <p:cNvSpPr/>
            <p:nvPr/>
          </p:nvSpPr>
          <p:spPr>
            <a:xfrm>
              <a:off x="2620215" y="2308494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ED46867-55E1-480A-ADD2-8BD4C35103E4}"/>
                </a:ext>
              </a:extLst>
            </p:cNvPr>
            <p:cNvSpPr/>
            <p:nvPr/>
          </p:nvSpPr>
          <p:spPr>
            <a:xfrm>
              <a:off x="3215839" y="2474550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4900B1E-631B-4218-A984-08D7D4DC04A6}"/>
                </a:ext>
              </a:extLst>
            </p:cNvPr>
            <p:cNvSpPr/>
            <p:nvPr/>
          </p:nvSpPr>
          <p:spPr>
            <a:xfrm>
              <a:off x="3161291" y="2573141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6DA21F3-57C0-4A15-AC9E-F562DC56E5DF}"/>
                </a:ext>
              </a:extLst>
            </p:cNvPr>
            <p:cNvSpPr/>
            <p:nvPr/>
          </p:nvSpPr>
          <p:spPr>
            <a:xfrm>
              <a:off x="3743013" y="2870748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5814C-789E-4713-8FE8-7411B81E33F0}"/>
                </a:ext>
              </a:extLst>
            </p:cNvPr>
            <p:cNvSpPr/>
            <p:nvPr/>
          </p:nvSpPr>
          <p:spPr>
            <a:xfrm>
              <a:off x="2624738" y="2081426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5F952C-CA42-4C37-9D87-B6ED9A2E3C36}"/>
                </a:ext>
              </a:extLst>
            </p:cNvPr>
            <p:cNvSpPr/>
            <p:nvPr/>
          </p:nvSpPr>
          <p:spPr>
            <a:xfrm>
              <a:off x="3215837" y="2870747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B3228E5-B1FA-469C-B12C-9BC9A660799D}"/>
                </a:ext>
              </a:extLst>
            </p:cNvPr>
            <p:cNvSpPr/>
            <p:nvPr/>
          </p:nvSpPr>
          <p:spPr>
            <a:xfrm>
              <a:off x="2624737" y="2560337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159E00E-665E-419E-A961-5E2D2325FF76}"/>
              </a:ext>
            </a:extLst>
          </p:cNvPr>
          <p:cNvSpPr txBox="1"/>
          <p:nvPr/>
        </p:nvSpPr>
        <p:spPr>
          <a:xfrm>
            <a:off x="184020" y="4822726"/>
            <a:ext cx="4373971" cy="64633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Gotham" panose="02000504020000020004" pitchFamily="2" charset="0"/>
              </a:rPr>
              <a:t>Collision Condition: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Width Sum &gt; Difference Between X Centres (AND)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Height Sum &gt; Difference Between Y Centres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9BAD10-FA14-425B-BE36-FFAEDB72442C}"/>
              </a:ext>
            </a:extLst>
          </p:cNvPr>
          <p:cNvSpPr txBox="1"/>
          <p:nvPr/>
        </p:nvSpPr>
        <p:spPr>
          <a:xfrm>
            <a:off x="184021" y="5559490"/>
            <a:ext cx="7052158" cy="64633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Gotham" panose="02000504020000020004" pitchFamily="2" charset="0"/>
              </a:rPr>
              <a:t>Proximity Condition: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Width Sum - Difference Between X Centres &lt; 5% Sum of Widths of Both Boxes (AND)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Height Sum - Difference Between Y Centres &lt; 5% Sum of Heights of Both Boxes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42CE86-7899-4A20-B49B-2603C138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8" y="834085"/>
            <a:ext cx="5087890" cy="365330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6A1BE27-DEA9-4C1B-8A3F-EF334BD588EF}"/>
              </a:ext>
            </a:extLst>
          </p:cNvPr>
          <p:cNvSpPr/>
          <p:nvPr/>
        </p:nvSpPr>
        <p:spPr>
          <a:xfrm>
            <a:off x="9241136" y="1835617"/>
            <a:ext cx="1899482" cy="1166286"/>
          </a:xfrm>
          <a:prstGeom prst="rect">
            <a:avLst/>
          </a:prstGeom>
          <a:solidFill>
            <a:srgbClr val="2028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E9DA1B-8490-421E-8E84-3DD6C4ED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8" t="27707" r="16389" b="40369"/>
          <a:stretch/>
        </p:blipFill>
        <p:spPr>
          <a:xfrm>
            <a:off x="10018207" y="4976347"/>
            <a:ext cx="1899482" cy="116628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5FCD361-1D5E-410A-B47A-9D9326AC397E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6AB4D4-E21A-411C-B096-3D26AA492E0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155FDDA-4C24-40E1-8D76-F01938C457E6}"/>
              </a:ext>
            </a:extLst>
          </p:cNvPr>
          <p:cNvSpPr/>
          <p:nvPr/>
        </p:nvSpPr>
        <p:spPr>
          <a:xfrm>
            <a:off x="5675413" y="2484175"/>
            <a:ext cx="795944" cy="169332"/>
          </a:xfrm>
          <a:prstGeom prst="rightArrow">
            <a:avLst/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8F94923D-4816-42EC-A5F1-96679F48D7E4}"/>
              </a:ext>
            </a:extLst>
          </p:cNvPr>
          <p:cNvSpPr/>
          <p:nvPr/>
        </p:nvSpPr>
        <p:spPr>
          <a:xfrm rot="5400000">
            <a:off x="9002778" y="4688598"/>
            <a:ext cx="873570" cy="868218"/>
          </a:xfrm>
          <a:prstGeom prst="bentUpArrow">
            <a:avLst>
              <a:gd name="adj1" fmla="val 8656"/>
              <a:gd name="adj2" fmla="val 7821"/>
              <a:gd name="adj3" fmla="val 11469"/>
            </a:avLst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6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– Model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E23A7CE-E2AE-44A8-B937-2A25C1EF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4" y="930346"/>
            <a:ext cx="4265315" cy="5253620"/>
          </a:xfrm>
          <a:prstGeom prst="rect">
            <a:avLst/>
          </a:prstGeom>
          <a:ln w="38100" cap="sq">
            <a:solidFill>
              <a:srgbClr val="30787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0B01D7-CB67-43B5-8A00-B360A24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106" y="916473"/>
            <a:ext cx="7164080" cy="5362613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The classifier is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Densenet-201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with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Imagenet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weights model which is used for feature extraction where the last few layers of the model are removed.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After the feature extraction process, a flattened vector of shape (1920,) is then sent to a shallow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Artificial Neural Network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(ANN) which consists of a few Dense layers combined with Dropout Layers to prevent overfitting.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This causes the image extracted from the CCTV video footage to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focus on an area of the image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rather than the image as a whole.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This methodology can locate the accident in an image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doesn’t rely on various other features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such as Intersection over union, entropy and so on.</a:t>
            </a:r>
            <a:endParaRPr lang="en-IN" sz="20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72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Why We Are Better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1F8BB-38C7-4103-806D-37BEAC6E427D}"/>
              </a:ext>
            </a:extLst>
          </p:cNvPr>
          <p:cNvSpPr txBox="1">
            <a:spLocks/>
          </p:cNvSpPr>
          <p:nvPr/>
        </p:nvSpPr>
        <p:spPr>
          <a:xfrm>
            <a:off x="71282" y="722196"/>
            <a:ext cx="8426173" cy="541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latin typeface="Gotham" panose="02000504020000020004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Utilizing Sensor Arrays Present In The Vehicle Or A Smartphone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Feature generally reserved for higher-end, premium models.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Generally focused on one parameter only, such as a change in speed or G-Force.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The smartphone is required to have the necessary sensors.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Hardware Based Solutions At Intersections and Junctions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Dependent on weather conditions.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Very expensive.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Covers only individual locations.</a:t>
            </a:r>
          </a:p>
          <a:p>
            <a:pPr marL="3238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Centroid Based Computer Vision Approach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High density traffic causes inaccurate predictions.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Rate of false positives generally higher.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Computationally intensive.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Gotham" panose="02000504020000020004" pitchFamily="2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Gotham" panose="02000504020000020004" pitchFamily="2" charset="0"/>
              </a:rPr>
              <a:t>Our Approach</a:t>
            </a:r>
          </a:p>
          <a:p>
            <a:pPr marL="457200" lvl="2" indent="180975"/>
            <a:r>
              <a:rPr lang="en-US" sz="1600" b="1" dirty="0">
                <a:latin typeface="Gotham" panose="02000504020000020004" pitchFamily="2" charset="0"/>
              </a:rPr>
              <a:t>Highly accurate </a:t>
            </a:r>
            <a:r>
              <a:rPr lang="en-US" sz="1600" dirty="0">
                <a:latin typeface="Gotham" panose="02000504020000020004" pitchFamily="2" charset="0"/>
              </a:rPr>
              <a:t>vehicle tracking using the </a:t>
            </a:r>
            <a:r>
              <a:rPr lang="en-US" sz="1600" b="1" dirty="0">
                <a:latin typeface="Gotham" panose="02000504020000020004" pitchFamily="2" charset="0"/>
              </a:rPr>
              <a:t>YOLO</a:t>
            </a:r>
            <a:r>
              <a:rPr lang="en-US" sz="1600" dirty="0">
                <a:latin typeface="Gotham" panose="02000504020000020004" pitchFamily="2" charset="0"/>
              </a:rPr>
              <a:t> Object Detection library.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Collisions accurately detected with </a:t>
            </a:r>
            <a:r>
              <a:rPr lang="en-US" sz="1600" b="1" dirty="0">
                <a:latin typeface="Gotham" panose="02000504020000020004" pitchFamily="2" charset="0"/>
              </a:rPr>
              <a:t>minimal computation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Trained Neural Network has an f-1 score of </a:t>
            </a:r>
            <a:r>
              <a:rPr lang="en-US" sz="1600" b="1" dirty="0">
                <a:latin typeface="Gotham" panose="02000504020000020004" pitchFamily="2" charset="0"/>
              </a:rPr>
              <a:t>0.925.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Can be added to the </a:t>
            </a:r>
            <a:r>
              <a:rPr lang="en-US" sz="1600" b="1" dirty="0">
                <a:latin typeface="Gotham" panose="02000504020000020004" pitchFamily="2" charset="0"/>
              </a:rPr>
              <a:t>existing CCTV infrastructure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No Hardware Sensors needed, </a:t>
            </a:r>
            <a:r>
              <a:rPr lang="en-US" sz="1600" b="1" dirty="0">
                <a:latin typeface="Gotham" panose="02000504020000020004" pitchFamily="2" charset="0"/>
              </a:rPr>
              <a:t>reducing maintenance costs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Gotham" panose="0200050402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Gotham" panose="02000504020000020004" pitchFamily="2" charset="0"/>
              </a:rPr>
              <a:t>	</a:t>
            </a:r>
            <a:endParaRPr lang="en-IN" sz="1600" dirty="0">
              <a:latin typeface="Gotham" panose="02000504020000020004" pitchFamily="2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B0FB32-2739-45F4-8F7B-43E346D2B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446605"/>
              </p:ext>
            </p:extLst>
          </p:nvPr>
        </p:nvGraphicFramePr>
        <p:xfrm>
          <a:off x="7115277" y="1019131"/>
          <a:ext cx="5076724" cy="446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048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Business Model Canvas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D07226-D171-405C-BF4F-23000F26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6334" r="614" b="4056"/>
          <a:stretch/>
        </p:blipFill>
        <p:spPr>
          <a:xfrm>
            <a:off x="2050472" y="857037"/>
            <a:ext cx="8423564" cy="544437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F7C92D-0723-46BD-BA57-96EF278557D8}"/>
              </a:ext>
            </a:extLst>
          </p:cNvPr>
          <p:cNvSpPr/>
          <p:nvPr/>
        </p:nvSpPr>
        <p:spPr>
          <a:xfrm>
            <a:off x="2196662" y="1418897"/>
            <a:ext cx="1282262" cy="3447393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AAAAB-E5D2-4409-98F5-AA0E005C5DA1}"/>
              </a:ext>
            </a:extLst>
          </p:cNvPr>
          <p:cNvSpPr/>
          <p:nvPr/>
        </p:nvSpPr>
        <p:spPr>
          <a:xfrm>
            <a:off x="3725918" y="1230854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DFE21-CE63-4212-8EE1-86250F3719B4}"/>
              </a:ext>
            </a:extLst>
          </p:cNvPr>
          <p:cNvSpPr/>
          <p:nvPr/>
        </p:nvSpPr>
        <p:spPr>
          <a:xfrm>
            <a:off x="3725918" y="3406494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B066C-9C29-4A74-A428-69B678D3E128}"/>
              </a:ext>
            </a:extLst>
          </p:cNvPr>
          <p:cNvSpPr/>
          <p:nvPr/>
        </p:nvSpPr>
        <p:spPr>
          <a:xfrm>
            <a:off x="5530115" y="1130319"/>
            <a:ext cx="1501305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9B7EC-54E5-4EAC-A3B1-642407D56E22}"/>
              </a:ext>
            </a:extLst>
          </p:cNvPr>
          <p:cNvSpPr/>
          <p:nvPr/>
        </p:nvSpPr>
        <p:spPr>
          <a:xfrm>
            <a:off x="8938898" y="1186185"/>
            <a:ext cx="1324775" cy="363543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0F14A-AB62-40C2-B64C-CB1D57524A51}"/>
              </a:ext>
            </a:extLst>
          </p:cNvPr>
          <p:cNvSpPr/>
          <p:nvPr/>
        </p:nvSpPr>
        <p:spPr>
          <a:xfrm>
            <a:off x="7474527" y="3340821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2EF77-9588-4CFF-AA90-FCEE82134656}"/>
              </a:ext>
            </a:extLst>
          </p:cNvPr>
          <p:cNvSpPr/>
          <p:nvPr/>
        </p:nvSpPr>
        <p:spPr>
          <a:xfrm>
            <a:off x="7391638" y="1351916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F89937-4989-4F9C-AAEE-E5389C1BFFEC}"/>
              </a:ext>
            </a:extLst>
          </p:cNvPr>
          <p:cNvSpPr/>
          <p:nvPr/>
        </p:nvSpPr>
        <p:spPr>
          <a:xfrm rot="5400000">
            <a:off x="3737457" y="3848045"/>
            <a:ext cx="865502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A68BC-0AB6-4C32-822B-8B16C28644A0}"/>
              </a:ext>
            </a:extLst>
          </p:cNvPr>
          <p:cNvSpPr/>
          <p:nvPr/>
        </p:nvSpPr>
        <p:spPr>
          <a:xfrm rot="5400000">
            <a:off x="8019184" y="3825250"/>
            <a:ext cx="911092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764F19-C2F3-43B3-B42A-930FAC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t="17449" r="67437" b="73379"/>
          <a:stretch/>
        </p:blipFill>
        <p:spPr>
          <a:xfrm>
            <a:off x="3988773" y="1581880"/>
            <a:ext cx="835378" cy="6290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2D5F75-9008-460D-81D6-B4BC61CC8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t="47572" r="66735" b="37284"/>
          <a:stretch/>
        </p:blipFill>
        <p:spPr>
          <a:xfrm>
            <a:off x="3966196" y="3340821"/>
            <a:ext cx="880533" cy="10385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E88800-4743-42D3-8F40-2AA031395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1" t="9931" r="43096" b="78436"/>
          <a:stretch/>
        </p:blipFill>
        <p:spPr>
          <a:xfrm>
            <a:off x="5673487" y="1101977"/>
            <a:ext cx="1177533" cy="6934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8BDC5-542E-4E0D-A341-8ACC7BF7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0" t="58272" r="44148" b="31852"/>
          <a:stretch/>
        </p:blipFill>
        <p:spPr>
          <a:xfrm>
            <a:off x="5778145" y="3753917"/>
            <a:ext cx="1095022" cy="677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2C9218-A2FC-4886-8BB1-65F014171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11523" r="3891" b="78107"/>
          <a:stretch/>
        </p:blipFill>
        <p:spPr>
          <a:xfrm>
            <a:off x="9179886" y="1277097"/>
            <a:ext cx="905709" cy="5486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AD6BF8-B9FA-4128-BC78-FB8F5662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8" t="44939" r="4594" b="45020"/>
          <a:stretch/>
        </p:blipFill>
        <p:spPr>
          <a:xfrm>
            <a:off x="9187549" y="2524222"/>
            <a:ext cx="993423" cy="688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CC5669-DA4B-491B-B22C-1E0F3B539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1" t="59095" r="4828" b="31852"/>
          <a:stretch/>
        </p:blipFill>
        <p:spPr>
          <a:xfrm>
            <a:off x="9187549" y="3910166"/>
            <a:ext cx="982133" cy="620889"/>
          </a:xfrm>
          <a:prstGeom prst="rect">
            <a:avLst/>
          </a:prstGeom>
        </p:spPr>
      </p:pic>
      <p:pic>
        <p:nvPicPr>
          <p:cNvPr id="33" name="Picture 2" descr="Police officer avatar icon Royalty Free Vector Image">
            <a:extLst>
              <a:ext uri="{FF2B5EF4-FFF2-40B4-BE49-F238E27FC236}">
                <a16:creationId xmlns:a16="http://schemas.microsoft.com/office/drawing/2014/main" id="{BE0B3B4C-6925-4FB8-B205-E320D58C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3827" r="16756" b="20164"/>
          <a:stretch/>
        </p:blipFill>
        <p:spPr bwMode="auto">
          <a:xfrm>
            <a:off x="2529236" y="1247942"/>
            <a:ext cx="616080" cy="6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and white emergency ambulance with siren Vector Image">
            <a:extLst>
              <a:ext uri="{FF2B5EF4-FFF2-40B4-BE49-F238E27FC236}">
                <a16:creationId xmlns:a16="http://schemas.microsoft.com/office/drawing/2014/main" id="{24BAD7C4-FF73-4275-BC03-54E5EC777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26621" r="9553" b="26255"/>
          <a:stretch/>
        </p:blipFill>
        <p:spPr bwMode="auto">
          <a:xfrm>
            <a:off x="2346329" y="2455362"/>
            <a:ext cx="1083733" cy="5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Integration - Sinefa">
            <a:extLst>
              <a:ext uri="{FF2B5EF4-FFF2-40B4-BE49-F238E27FC236}">
                <a16:creationId xmlns:a16="http://schemas.microsoft.com/office/drawing/2014/main" id="{5B440C3E-FE2A-407D-8C5C-F021873E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3" y="3818622"/>
            <a:ext cx="516427" cy="2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Google Cloud logo vector free download - Brandslogo.net">
            <a:extLst>
              <a:ext uri="{FF2B5EF4-FFF2-40B4-BE49-F238E27FC236}">
                <a16:creationId xmlns:a16="http://schemas.microsoft.com/office/drawing/2014/main" id="{0DD33FDA-501E-4FD2-AF40-ECF4384CE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2933" r="24360" b="26781"/>
          <a:stretch/>
        </p:blipFill>
        <p:spPr bwMode="auto">
          <a:xfrm>
            <a:off x="2694661" y="3784841"/>
            <a:ext cx="322579" cy="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trieve Azure Key Vault Secrets using Azure Functions and Managed ...">
            <a:extLst>
              <a:ext uri="{FF2B5EF4-FFF2-40B4-BE49-F238E27FC236}">
                <a16:creationId xmlns:a16="http://schemas.microsoft.com/office/drawing/2014/main" id="{F4266820-8A07-42E7-BEC3-DAD737513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6" b="31773"/>
          <a:stretch/>
        </p:blipFill>
        <p:spPr bwMode="auto">
          <a:xfrm>
            <a:off x="3096943" y="3775554"/>
            <a:ext cx="403785" cy="2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Cross platform files synchronization concept icon Vector Image">
            <a:extLst>
              <a:ext uri="{FF2B5EF4-FFF2-40B4-BE49-F238E27FC236}">
                <a16:creationId xmlns:a16="http://schemas.microsoft.com/office/drawing/2014/main" id="{96E97A6C-4DA2-4C9D-B00F-66E5D4F1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22029" r="7948" b="47537"/>
          <a:stretch/>
        </p:blipFill>
        <p:spPr bwMode="auto">
          <a:xfrm>
            <a:off x="7554130" y="1247021"/>
            <a:ext cx="1144144" cy="4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ull customer care service - minimal icon Vector Image">
            <a:extLst>
              <a:ext uri="{FF2B5EF4-FFF2-40B4-BE49-F238E27FC236}">
                <a16:creationId xmlns:a16="http://schemas.microsoft.com/office/drawing/2014/main" id="{37F699F5-999A-4F98-864C-D1320A1B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407" r="20000" b="19630"/>
          <a:stretch/>
        </p:blipFill>
        <p:spPr bwMode="auto">
          <a:xfrm>
            <a:off x="7962723" y="2099792"/>
            <a:ext cx="365264" cy="4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Cctv icon Royalty Free Vector Image - VectorStock">
            <a:extLst>
              <a:ext uri="{FF2B5EF4-FFF2-40B4-BE49-F238E27FC236}">
                <a16:creationId xmlns:a16="http://schemas.microsoft.com/office/drawing/2014/main" id="{9942F9EF-A9D7-470C-9025-A26118D3A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1" t="24652" r="20311" b="32181"/>
          <a:stretch/>
        </p:blipFill>
        <p:spPr bwMode="auto">
          <a:xfrm>
            <a:off x="7530310" y="3648568"/>
            <a:ext cx="411578" cy="3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19">
            <a:extLst>
              <a:ext uri="{FF2B5EF4-FFF2-40B4-BE49-F238E27FC236}">
                <a16:creationId xmlns:a16="http://schemas.microsoft.com/office/drawing/2014/main" id="{6026BB78-5A6D-40EB-8D3D-47ACC879FA4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202" y="3441577"/>
            <a:ext cx="624681" cy="624681"/>
          </a:xfrm>
          <a:prstGeom prst="rect">
            <a:avLst/>
          </a:prstGeom>
        </p:spPr>
      </p:pic>
      <p:pic>
        <p:nvPicPr>
          <p:cNvPr id="52" name="Picture 22" descr="Fees Royalty Free Vector Image - VectorStock">
            <a:extLst>
              <a:ext uri="{FF2B5EF4-FFF2-40B4-BE49-F238E27FC236}">
                <a16:creationId xmlns:a16="http://schemas.microsoft.com/office/drawing/2014/main" id="{A1A6F693-5662-4033-8D29-07E5ECBDB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0" t="13662" r="15867" b="22889"/>
          <a:stretch/>
        </p:blipFill>
        <p:spPr bwMode="auto">
          <a:xfrm>
            <a:off x="7455571" y="5249243"/>
            <a:ext cx="561115" cy="5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6950D9-5338-4DF4-9DAE-563D4053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1" t="44609" r="41691" b="45679"/>
          <a:stretch/>
        </p:blipFill>
        <p:spPr>
          <a:xfrm>
            <a:off x="5661659" y="2422154"/>
            <a:ext cx="1411111" cy="666045"/>
          </a:xfrm>
          <a:prstGeom prst="rect">
            <a:avLst/>
          </a:prstGeom>
        </p:spPr>
      </p:pic>
      <p:pic>
        <p:nvPicPr>
          <p:cNvPr id="55" name="Picture 26" descr="How to Prepare for a Software License Audit | Bennett Office ...">
            <a:extLst>
              <a:ext uri="{FF2B5EF4-FFF2-40B4-BE49-F238E27FC236}">
                <a16:creationId xmlns:a16="http://schemas.microsoft.com/office/drawing/2014/main" id="{ACFB516A-7F4E-43F5-877C-FB2C97F3C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8559" r="6193" b="5324"/>
          <a:stretch/>
        </p:blipFill>
        <p:spPr bwMode="auto">
          <a:xfrm>
            <a:off x="8762698" y="5234896"/>
            <a:ext cx="561115" cy="5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B9667E0-55F5-4178-979A-7354EB99EB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9012" r="57606" b="10754"/>
          <a:stretch/>
        </p:blipFill>
        <p:spPr>
          <a:xfrm>
            <a:off x="2587164" y="5165639"/>
            <a:ext cx="3341511" cy="7018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4EC673-0480-41D6-973A-4065B95A413D}"/>
              </a:ext>
            </a:extLst>
          </p:cNvPr>
          <p:cNvSpPr txBox="1"/>
          <p:nvPr/>
        </p:nvSpPr>
        <p:spPr>
          <a:xfrm>
            <a:off x="2568616" y="1914202"/>
            <a:ext cx="616080" cy="24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Police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B9314-DE7C-40E0-80A2-8DC227D6A9E0}"/>
              </a:ext>
            </a:extLst>
          </p:cNvPr>
          <p:cNvSpPr txBox="1"/>
          <p:nvPr/>
        </p:nvSpPr>
        <p:spPr>
          <a:xfrm>
            <a:off x="2134857" y="2915403"/>
            <a:ext cx="147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Emergency Response Services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E6F3E3-34A7-4C80-8E10-90C57A545F1A}"/>
              </a:ext>
            </a:extLst>
          </p:cNvPr>
          <p:cNvSpPr txBox="1"/>
          <p:nvPr/>
        </p:nvSpPr>
        <p:spPr>
          <a:xfrm>
            <a:off x="2425084" y="4119208"/>
            <a:ext cx="89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Cloud Platforms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315229-E6FF-4128-80CA-0B3A0F8E5D0A}"/>
              </a:ext>
            </a:extLst>
          </p:cNvPr>
          <p:cNvSpPr txBox="1"/>
          <p:nvPr/>
        </p:nvSpPr>
        <p:spPr>
          <a:xfrm>
            <a:off x="3724221" y="2161845"/>
            <a:ext cx="1333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Data Gathering, Analyzing and Processing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D9867-BC68-4DA7-8B9F-C9787578B0E1}"/>
              </a:ext>
            </a:extLst>
          </p:cNvPr>
          <p:cNvSpPr txBox="1"/>
          <p:nvPr/>
        </p:nvSpPr>
        <p:spPr>
          <a:xfrm>
            <a:off x="3724221" y="4292082"/>
            <a:ext cx="133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and Algorithm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14EDC7-4E9B-49E7-8545-E5738C30E4D3}"/>
              </a:ext>
            </a:extLst>
          </p:cNvPr>
          <p:cNvSpPr txBox="1"/>
          <p:nvPr/>
        </p:nvSpPr>
        <p:spPr>
          <a:xfrm>
            <a:off x="5265689" y="1748762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Fastest Route to the scene of the Accident 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CA7204-C1DE-4245-B7A6-28FD241D634F}"/>
              </a:ext>
            </a:extLst>
          </p:cNvPr>
          <p:cNvSpPr txBox="1"/>
          <p:nvPr/>
        </p:nvSpPr>
        <p:spPr>
          <a:xfrm>
            <a:off x="5251231" y="3144389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Instantly reach nearby emergency services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C5A2F7-9A4A-4C52-8DA5-5315BB29D1EB}"/>
              </a:ext>
            </a:extLst>
          </p:cNvPr>
          <p:cNvSpPr txBox="1"/>
          <p:nvPr/>
        </p:nvSpPr>
        <p:spPr>
          <a:xfrm>
            <a:off x="5312198" y="4499984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Improve Transportation Infrastructure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089A6E7-C944-4C04-8F90-86061A8DC434}"/>
              </a:ext>
            </a:extLst>
          </p:cNvPr>
          <p:cNvSpPr txBox="1"/>
          <p:nvPr/>
        </p:nvSpPr>
        <p:spPr>
          <a:xfrm>
            <a:off x="7364573" y="1641538"/>
            <a:ext cx="153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sharing with customer companies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4E42EE-38EF-4563-9176-A5DCD92EB850}"/>
              </a:ext>
            </a:extLst>
          </p:cNvPr>
          <p:cNvSpPr txBox="1"/>
          <p:nvPr/>
        </p:nvSpPr>
        <p:spPr>
          <a:xfrm>
            <a:off x="7313616" y="2527436"/>
            <a:ext cx="154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Support with Updates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44FA22-27B9-4E0E-BA1A-AFEEE1894077}"/>
              </a:ext>
            </a:extLst>
          </p:cNvPr>
          <p:cNvSpPr txBox="1"/>
          <p:nvPr/>
        </p:nvSpPr>
        <p:spPr>
          <a:xfrm>
            <a:off x="7337164" y="4167014"/>
            <a:ext cx="1542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Captured Video Footage sent and processed on the Cloud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7CF4C7-EDF3-47D7-8AF1-6D2ED8AAE389}"/>
              </a:ext>
            </a:extLst>
          </p:cNvPr>
          <p:cNvSpPr txBox="1"/>
          <p:nvPr/>
        </p:nvSpPr>
        <p:spPr>
          <a:xfrm>
            <a:off x="9323813" y="1862141"/>
            <a:ext cx="632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Drivers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05878F-4325-405D-9B1F-9D7D40B8B238}"/>
              </a:ext>
            </a:extLst>
          </p:cNvPr>
          <p:cNvSpPr txBox="1"/>
          <p:nvPr/>
        </p:nvSpPr>
        <p:spPr>
          <a:xfrm>
            <a:off x="9251096" y="3161206"/>
            <a:ext cx="890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Businesses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76D416-B4A4-4D09-AD0B-DA4802FE0D4F}"/>
              </a:ext>
            </a:extLst>
          </p:cNvPr>
          <p:cNvSpPr txBox="1"/>
          <p:nvPr/>
        </p:nvSpPr>
        <p:spPr>
          <a:xfrm>
            <a:off x="9139445" y="4495665"/>
            <a:ext cx="1030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Governments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F685B8-52A2-4998-8092-E87D23675BF9}"/>
              </a:ext>
            </a:extLst>
          </p:cNvPr>
          <p:cNvSpPr txBox="1"/>
          <p:nvPr/>
        </p:nvSpPr>
        <p:spPr>
          <a:xfrm>
            <a:off x="2361140" y="5732926"/>
            <a:ext cx="131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Development and Maintenance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D4F05B-DC8B-44F4-A994-973350F25908}"/>
              </a:ext>
            </a:extLst>
          </p:cNvPr>
          <p:cNvSpPr txBox="1"/>
          <p:nvPr/>
        </p:nvSpPr>
        <p:spPr>
          <a:xfrm>
            <a:off x="3861789" y="5833713"/>
            <a:ext cx="616080" cy="24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Teams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DCDECB-F4E2-411D-A2DF-5C501526E949}"/>
              </a:ext>
            </a:extLst>
          </p:cNvPr>
          <p:cNvSpPr txBox="1"/>
          <p:nvPr/>
        </p:nvSpPr>
        <p:spPr>
          <a:xfrm>
            <a:off x="4787738" y="5738922"/>
            <a:ext cx="1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Hosting and Operations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6B5CC4-B03C-40F0-8968-95AB210F39D4}"/>
              </a:ext>
            </a:extLst>
          </p:cNvPr>
          <p:cNvSpPr txBox="1"/>
          <p:nvPr/>
        </p:nvSpPr>
        <p:spPr>
          <a:xfrm>
            <a:off x="7304282" y="5770523"/>
            <a:ext cx="86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Royalties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C83DA-CFDF-49D1-9E24-0358B680E11F}"/>
              </a:ext>
            </a:extLst>
          </p:cNvPr>
          <p:cNvSpPr txBox="1"/>
          <p:nvPr/>
        </p:nvSpPr>
        <p:spPr>
          <a:xfrm>
            <a:off x="8609574" y="5770523"/>
            <a:ext cx="86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Software Licensing</a:t>
            </a:r>
            <a:endParaRPr lang="en-IN" sz="10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9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EDD0C86-D168-4ED3-B5E0-619CAE17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903984"/>
              </p:ext>
            </p:extLst>
          </p:nvPr>
        </p:nvGraphicFramePr>
        <p:xfrm>
          <a:off x="3370549" y="2324074"/>
          <a:ext cx="4751800" cy="2663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Callout: Bent Line with Border and Accent Bar 24">
            <a:extLst>
              <a:ext uri="{FF2B5EF4-FFF2-40B4-BE49-F238E27FC236}">
                <a16:creationId xmlns:a16="http://schemas.microsoft.com/office/drawing/2014/main" id="{D01BB27C-9CC6-4BCD-82BA-3E9A893042A0}"/>
              </a:ext>
            </a:extLst>
          </p:cNvPr>
          <p:cNvSpPr/>
          <p:nvPr/>
        </p:nvSpPr>
        <p:spPr>
          <a:xfrm>
            <a:off x="8802424" y="968818"/>
            <a:ext cx="3202761" cy="2677655"/>
          </a:xfrm>
          <a:prstGeom prst="accentBorderCallout2">
            <a:avLst>
              <a:gd name="adj1" fmla="val 18750"/>
              <a:gd name="adj2" fmla="val -4289"/>
              <a:gd name="adj3" fmla="val 18750"/>
              <a:gd name="adj4" fmla="val -16667"/>
              <a:gd name="adj5" fmla="val 65464"/>
              <a:gd name="adj6" fmla="val -75296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Callout: Bent Line with Border and Accent Bar 26">
            <a:extLst>
              <a:ext uri="{FF2B5EF4-FFF2-40B4-BE49-F238E27FC236}">
                <a16:creationId xmlns:a16="http://schemas.microsoft.com/office/drawing/2014/main" id="{FB227A01-9DD0-4F85-A849-498EF988ED5D}"/>
              </a:ext>
            </a:extLst>
          </p:cNvPr>
          <p:cNvSpPr/>
          <p:nvPr/>
        </p:nvSpPr>
        <p:spPr>
          <a:xfrm rot="10800000">
            <a:off x="2427845" y="4911554"/>
            <a:ext cx="2456330" cy="1151857"/>
          </a:xfrm>
          <a:prstGeom prst="accentBorderCallout2">
            <a:avLst>
              <a:gd name="adj1" fmla="val 57627"/>
              <a:gd name="adj2" fmla="val -4095"/>
              <a:gd name="adj3" fmla="val 57627"/>
              <a:gd name="adj4" fmla="val -18589"/>
              <a:gd name="adj5" fmla="val 168997"/>
              <a:gd name="adj6" fmla="val -58213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Callout: Bent Line with Border and Accent Bar 27">
            <a:extLst>
              <a:ext uri="{FF2B5EF4-FFF2-40B4-BE49-F238E27FC236}">
                <a16:creationId xmlns:a16="http://schemas.microsoft.com/office/drawing/2014/main" id="{90A058A1-C2CE-48E4-B243-C2D13E3F9361}"/>
              </a:ext>
            </a:extLst>
          </p:cNvPr>
          <p:cNvSpPr/>
          <p:nvPr/>
        </p:nvSpPr>
        <p:spPr>
          <a:xfrm rot="10800000">
            <a:off x="146354" y="1832813"/>
            <a:ext cx="3134373" cy="1477327"/>
          </a:xfrm>
          <a:prstGeom prst="accentBorderCallout2">
            <a:avLst>
              <a:gd name="adj1" fmla="val 68190"/>
              <a:gd name="adj2" fmla="val -4024"/>
              <a:gd name="adj3" fmla="val 68190"/>
              <a:gd name="adj4" fmla="val -10114"/>
              <a:gd name="adj5" fmla="val 2599"/>
              <a:gd name="adj6" fmla="val -41111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5AA0EE-FBB3-4DDE-9F5B-D38528348B2D}"/>
              </a:ext>
            </a:extLst>
          </p:cNvPr>
          <p:cNvSpPr txBox="1"/>
          <p:nvPr/>
        </p:nvSpPr>
        <p:spPr>
          <a:xfrm>
            <a:off x="146354" y="1815081"/>
            <a:ext cx="307660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Rising Urban Population and High   Demographic Rates.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Rapid Motorization.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Increasing Number of Road Fatalities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Government Initiatives for Enhancing Road Safety – Increased Spending</a:t>
            </a:r>
            <a:endParaRPr lang="en-IN" sz="1050" dirty="0">
              <a:latin typeface="Gotham" panose="0200050402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FCC584-9C59-48D6-B9A5-55F80C85745E}"/>
              </a:ext>
            </a:extLst>
          </p:cNvPr>
          <p:cNvSpPr txBox="1"/>
          <p:nvPr/>
        </p:nvSpPr>
        <p:spPr>
          <a:xfrm>
            <a:off x="8802425" y="973269"/>
            <a:ext cx="30940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Public-Private Partnership Ecosystems.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latin typeface="Gotham" panose="02000504020000020004" pitchFamily="2" charset="0"/>
              </a:rPr>
              <a:t>Lack of viable and affordable solutions</a:t>
            </a:r>
          </a:p>
          <a:p>
            <a:pPr algn="l"/>
            <a:endParaRPr lang="en-US" sz="1050" dirty="0">
              <a:solidFill>
                <a:srgbClr val="444444"/>
              </a:solidFill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latin typeface="Gotham" panose="02000504020000020004" pitchFamily="2" charset="0"/>
              </a:rPr>
              <a:t>The Global Road Safety Market is valued approximately USD 2.7 billion in 2018 and is anticipated to grow with a CAGR of more than </a:t>
            </a:r>
            <a:r>
              <a:rPr lang="en-US" sz="1050" b="1" dirty="0">
                <a:latin typeface="Gotham" panose="02000504020000020004" pitchFamily="2" charset="0"/>
              </a:rPr>
              <a:t>9.45% </a:t>
            </a:r>
            <a:r>
              <a:rPr lang="en-US" sz="1050" dirty="0">
                <a:latin typeface="Gotham" panose="02000504020000020004" pitchFamily="2" charset="0"/>
              </a:rPr>
              <a:t>over the period 2019-2027.</a:t>
            </a:r>
          </a:p>
          <a:p>
            <a:endParaRPr lang="en-US" sz="1050" dirty="0">
              <a:latin typeface="Gotham" panose="0200050402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The APAC road safety market is projected to grow at the highest CAGR.</a:t>
            </a:r>
          </a:p>
          <a:p>
            <a:endParaRPr lang="en-US" sz="1050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Gotham" panose="02000504020000020004" pitchFamily="2" charset="0"/>
              </a:rPr>
              <a:t>NITI </a:t>
            </a:r>
            <a:r>
              <a:rPr lang="en-US" sz="1050" dirty="0" err="1">
                <a:latin typeface="Gotham" panose="02000504020000020004" pitchFamily="2" charset="0"/>
              </a:rPr>
              <a:t>Ayog</a:t>
            </a:r>
            <a:r>
              <a:rPr lang="en-US" sz="1050" dirty="0">
                <a:latin typeface="Gotham" panose="02000504020000020004" pitchFamily="2" charset="0"/>
              </a:rPr>
              <a:t> has identified smart cities and transportation as two sectors to focus its efforts towards implementation of AI.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73FA9B-8230-498C-ADE5-39C6BAB10BF5}"/>
              </a:ext>
            </a:extLst>
          </p:cNvPr>
          <p:cNvSpPr txBox="1"/>
          <p:nvPr/>
        </p:nvSpPr>
        <p:spPr>
          <a:xfrm>
            <a:off x="3493441" y="1827590"/>
            <a:ext cx="763383" cy="253916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Drivers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C9F2A-FD03-4305-B81C-C7226CE84744}"/>
              </a:ext>
            </a:extLst>
          </p:cNvPr>
          <p:cNvSpPr txBox="1"/>
          <p:nvPr/>
        </p:nvSpPr>
        <p:spPr>
          <a:xfrm>
            <a:off x="7310949" y="972065"/>
            <a:ext cx="1269140" cy="253916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Opportunities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BFC5B04D-DF69-43BA-819D-E2DE10B20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073136"/>
              </p:ext>
            </p:extLst>
          </p:nvPr>
        </p:nvGraphicFramePr>
        <p:xfrm>
          <a:off x="8802425" y="3752653"/>
          <a:ext cx="3202760" cy="2517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13069A-CDBE-4FD6-B3DC-5A7D814A592E}"/>
              </a:ext>
            </a:extLst>
          </p:cNvPr>
          <p:cNvSpPr txBox="1"/>
          <p:nvPr/>
        </p:nvSpPr>
        <p:spPr>
          <a:xfrm>
            <a:off x="2427844" y="4777915"/>
            <a:ext cx="246667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b="1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Growing Concerns About the Protection and Privacy of Personal Information.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latin typeface="Gotham" panose="02000504020000020004" pitchFamily="2" charset="0"/>
              </a:rPr>
              <a:t>CCTV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Lack of Standardized and Uniform Technologies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CB489-3413-48EF-827B-FEDB23DB83DF}"/>
              </a:ext>
            </a:extLst>
          </p:cNvPr>
          <p:cNvSpPr txBox="1"/>
          <p:nvPr/>
        </p:nvSpPr>
        <p:spPr>
          <a:xfrm>
            <a:off x="5092204" y="5486331"/>
            <a:ext cx="964778" cy="57708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Challenges and Restraints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DC75165-0039-48DE-B9DF-27977037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Market Dynamics and Potential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9C1C64-3D5C-4B86-BD42-6804763ABC24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6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Future Roadmap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E474-2479-4476-A02A-FF1C1ACB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1916"/>
            <a:ext cx="9931400" cy="5165443"/>
          </a:xfrm>
        </p:spPr>
        <p:txBody>
          <a:bodyPr>
            <a:normAutofit/>
          </a:bodyPr>
          <a:lstStyle/>
          <a:p>
            <a:pPr marL="447675" lvl="1" indent="-269875">
              <a:tabLst>
                <a:tab pos="0" algn="l"/>
              </a:tabLst>
            </a:pPr>
            <a:r>
              <a:rPr lang="en-US" sz="2000" dirty="0">
                <a:latin typeface="+mj-lt"/>
              </a:rPr>
              <a:t>Improved accuracy of the model with the help of better, more varied datasets to cut down false positives.</a:t>
            </a:r>
          </a:p>
          <a:p>
            <a:pPr marL="447675" lvl="1" indent="-269875">
              <a:tabLst>
                <a:tab pos="0" algn="l"/>
              </a:tabLst>
            </a:pPr>
            <a:r>
              <a:rPr lang="en-US" sz="2000" dirty="0">
                <a:latin typeface="+mj-lt"/>
              </a:rPr>
              <a:t>Partnerships with companies to create a joint platform for accident response.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Better image processing to detect accident in bad weather.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Utilize incorrectly classified accidents and correct predictions to retrain the model in real time ensuring optimal performance.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Addition of Automatic Number Plate Recognition to retrieve details of those involved in the incident.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Application in the fields of Security and Surveillance in both the public and private sectors with alterations to the core model.</a:t>
            </a:r>
          </a:p>
          <a:p>
            <a:pPr marL="354013" lvl="1" indent="-176213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152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879</Words>
  <Application>Microsoft Office PowerPoint</Application>
  <PresentationFormat>Widescreen</PresentationFormat>
  <Paragraphs>146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Gotham</vt:lpstr>
      <vt:lpstr>Wingdings</vt:lpstr>
      <vt:lpstr>Office Theme</vt:lpstr>
      <vt:lpstr>PowerPoint Presentation</vt:lpstr>
      <vt:lpstr>A Few Numbers</vt:lpstr>
      <vt:lpstr>Technical - Architecture</vt:lpstr>
      <vt:lpstr>Technical – Algorithm </vt:lpstr>
      <vt:lpstr>Technical – Model</vt:lpstr>
      <vt:lpstr>Why We Are Better</vt:lpstr>
      <vt:lpstr>Business Model Canvas</vt:lpstr>
      <vt:lpstr>Market Dynamics and Potential</vt:lpstr>
      <vt:lpstr>Future Roadmap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Reuben George Mathew</dc:creator>
  <cp:lastModifiedBy>Reuben George Mathew</cp:lastModifiedBy>
  <cp:revision>109</cp:revision>
  <dcterms:created xsi:type="dcterms:W3CDTF">2020-07-14T16:38:16Z</dcterms:created>
  <dcterms:modified xsi:type="dcterms:W3CDTF">2020-08-02T07:16:54Z</dcterms:modified>
</cp:coreProperties>
</file>